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839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28CF46-00EA-49D1-834E-633DD74A15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589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4405A-16DA-4D7B-B602-59DDBDBDC3EB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A3042-A2D0-4B88-B3A1-48A32CB60AE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555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614D5-C0FB-4C2C-B3ED-4793872595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0129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958A0-29DE-41A0-8DB1-080D7A8E1F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2444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602573-BED6-4C55-B4E1-BE00508288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333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FBE09-925A-4EDF-A06E-5D89F21A37C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717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0B8D5-BCB2-40F5-BE99-A207BC09D7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448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EDCE3-7117-4676-BB03-1005881A52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020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9214A-025F-47A3-80FC-D4525DE3CB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350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6154F-6C06-4240-BE9E-250EEE21D7D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059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B509E-5588-4443-9DEC-96EE878334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077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EECD3-702E-4687-8BD4-56AF992032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987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23978-17F9-4C5A-8F49-9935545A0A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989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409BEB-B0BB-4FD4-9FE6-76B970F48CD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pic>
        <p:nvPicPr>
          <p:cNvPr id="72707" name="Picture 3" descr="carry2008-2008121911084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5638800"/>
            <a:ext cx="539115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8" name="Picture 4" descr="unit 5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905000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9" name="Picture 5" descr="section a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1000"/>
            <a:ext cx="1752600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0" name="WordArt 6"/>
          <p:cNvSpPr>
            <a:spLocks noChangeArrowheads="1" noChangeShapeType="1" noTextEdit="1"/>
          </p:cNvSpPr>
          <p:nvPr/>
        </p:nvSpPr>
        <p:spPr bwMode="auto">
          <a:xfrm>
            <a:off x="381000" y="2209800"/>
            <a:ext cx="7620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Can you come to my party?</a:t>
            </a:r>
            <a:endParaRPr lang="zh-CN" altLang="en-US" sz="48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Bookman Old Style"/>
            </a:endParaRPr>
          </a:p>
        </p:txBody>
      </p:sp>
      <p:sp>
        <p:nvSpPr>
          <p:cNvPr id="72711" name="WordArt 7"/>
          <p:cNvSpPr>
            <a:spLocks noChangeArrowheads="1" noChangeShapeType="1" noTextEdit="1"/>
          </p:cNvSpPr>
          <p:nvPr/>
        </p:nvSpPr>
        <p:spPr bwMode="auto">
          <a:xfrm>
            <a:off x="1600200" y="3352800"/>
            <a:ext cx="2895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The Second Period</a:t>
            </a:r>
            <a:endParaRPr lang="zh-CN" alt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3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6" dur="3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7" dur="3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3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727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727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0" grpId="1" animBg="1"/>
      <p:bldP spid="72711" grpId="0" animBg="1"/>
      <p:bldP spid="7271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3200" b="1">
                <a:solidFill>
                  <a:srgbClr val="FF33CC"/>
                </a:solidFill>
                <a:latin typeface="Comic Sans MS" pitchFamily="66" charset="0"/>
                <a:ea typeface="华文彩云" pitchFamily="2" charset="-122"/>
              </a:rPr>
              <a:t>视野拓展</a:t>
            </a:r>
            <a:endParaRPr kumimoji="1" lang="zh-CN" altLang="en-US" sz="3200" b="1">
              <a:solidFill>
                <a:srgbClr val="FF33CC"/>
              </a:solidFill>
              <a:latin typeface="Comic Sans MS" pitchFamily="66" charset="0"/>
              <a:ea typeface="华文彩云" pitchFamily="2" charset="-122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81000" y="741363"/>
            <a:ext cx="8458200" cy="611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3333FF"/>
                </a:solidFill>
                <a:ea typeface="隶书" pitchFamily="49" charset="-122"/>
              </a:rPr>
              <a:t>世界各地的生日</a:t>
            </a:r>
          </a:p>
          <a:p>
            <a:pPr algn="l">
              <a:spcBef>
                <a:spcPct val="50000"/>
              </a:spcBef>
            </a:pPr>
            <a:r>
              <a:rPr lang="zh-CN" altLang="en-US"/>
              <a:t>     </a:t>
            </a:r>
            <a:r>
              <a:rPr lang="zh-CN" altLang="en-US" sz="2400" b="1">
                <a:latin typeface="Monotype Corsiva" pitchFamily="66" charset="0"/>
              </a:rPr>
              <a:t>在英美等西方国家，每逢生日一般要举行</a:t>
            </a:r>
            <a:r>
              <a:rPr lang="en-US" altLang="zh-CN" sz="2400" b="1">
                <a:latin typeface="Monotype Corsiva" pitchFamily="66" charset="0"/>
              </a:rPr>
              <a:t>Birthday Party</a:t>
            </a:r>
            <a:r>
              <a:rPr lang="zh-CN" altLang="en-US" sz="2400" b="1">
                <a:latin typeface="Monotype Corsiva" pitchFamily="66" charset="0"/>
              </a:rPr>
              <a:t>， 吃</a:t>
            </a:r>
            <a:r>
              <a:rPr lang="en-US" altLang="zh-CN" sz="2400" b="1">
                <a:latin typeface="Monotype Corsiva" pitchFamily="66" charset="0"/>
              </a:rPr>
              <a:t>Birthday cake .</a:t>
            </a:r>
          </a:p>
          <a:p>
            <a:pPr algn="l">
              <a:spcBef>
                <a:spcPct val="50000"/>
              </a:spcBef>
            </a:pPr>
            <a:r>
              <a:rPr lang="en-US" altLang="zh-CN" sz="2400" b="1">
                <a:latin typeface="Monotype Corsiva" pitchFamily="66" charset="0"/>
              </a:rPr>
              <a:t>   </a:t>
            </a:r>
            <a:r>
              <a:rPr lang="zh-CN" altLang="en-US" sz="2400" b="1">
                <a:latin typeface="Monotype Corsiva" pitchFamily="66" charset="0"/>
              </a:rPr>
              <a:t>阿根廷（</a:t>
            </a:r>
            <a:r>
              <a:rPr lang="en-US" altLang="zh-CN" sz="2400" b="1">
                <a:latin typeface="隶书" pitchFamily="49" charset="-122"/>
                <a:ea typeface="隶书" pitchFamily="49" charset="-122"/>
              </a:rPr>
              <a:t>Argentina</a:t>
            </a:r>
            <a:r>
              <a:rPr lang="zh-CN" altLang="en-US" sz="2400" b="1">
                <a:latin typeface="Monotype Corsiva" pitchFamily="66" charset="0"/>
              </a:rPr>
              <a:t>）：过生日时，人们拉生日者的耳朵（</a:t>
            </a:r>
            <a:r>
              <a:rPr lang="en-US" altLang="zh-CN" sz="2400" b="1">
                <a:latin typeface="Monotype Corsiva" pitchFamily="66" charset="0"/>
              </a:rPr>
              <a:t>Ear Pulling</a:t>
            </a:r>
            <a:r>
              <a:rPr lang="zh-CN" altLang="en-US" sz="2400" b="1">
                <a:latin typeface="Monotype Corsiva" pitchFamily="66" charset="0"/>
              </a:rPr>
              <a:t>），每岁拉一次。</a:t>
            </a:r>
          </a:p>
          <a:p>
            <a:pPr algn="l">
              <a:spcBef>
                <a:spcPct val="50000"/>
              </a:spcBef>
            </a:pPr>
            <a:r>
              <a:rPr lang="zh-CN" altLang="en-US" sz="2400" b="1"/>
              <a:t>  丹麦（</a:t>
            </a:r>
            <a:r>
              <a:rPr lang="en-US" altLang="zh-CN" sz="2400" b="1"/>
              <a:t>Denmark</a:t>
            </a:r>
            <a:r>
              <a:rPr lang="zh-CN" altLang="en-US" sz="2400" b="1"/>
              <a:t>）：过生日时，窗外将会挂满旗帜。</a:t>
            </a:r>
          </a:p>
          <a:p>
            <a:pPr algn="l">
              <a:spcBef>
                <a:spcPct val="50000"/>
              </a:spcBef>
            </a:pPr>
            <a:r>
              <a:rPr lang="zh-CN" altLang="en-US" sz="2400" b="1"/>
              <a:t> 爱尔兰（</a:t>
            </a:r>
            <a:r>
              <a:rPr lang="en-US" altLang="zh-CN" sz="2400" b="1"/>
              <a:t>Ireland</a:t>
            </a:r>
            <a:r>
              <a:rPr lang="zh-CN" altLang="en-US" sz="2400" b="1"/>
              <a:t>）：每当孩子过生日时，他会被倒立提起，然后把头轻轻的撞在地上，每岁撞一次，然后加上一次以示丰年好运。</a:t>
            </a:r>
          </a:p>
          <a:p>
            <a:pPr algn="l">
              <a:spcBef>
                <a:spcPct val="50000"/>
              </a:spcBef>
            </a:pPr>
            <a:r>
              <a:rPr lang="zh-CN" altLang="en-US" sz="2400" b="1"/>
              <a:t> 以色列（</a:t>
            </a:r>
            <a:r>
              <a:rPr lang="en-US" altLang="zh-CN" sz="2400" b="1"/>
              <a:t>Israel</a:t>
            </a:r>
            <a:r>
              <a:rPr lang="zh-CN" altLang="en-US" sz="2400" b="1"/>
              <a:t>）：孩子过生日时，坐在椅子上，人们把椅子举起，每岁举一次。</a:t>
            </a:r>
          </a:p>
          <a:p>
            <a:pPr algn="l">
              <a:spcBef>
                <a:spcPct val="50000"/>
              </a:spcBef>
            </a:pPr>
            <a:r>
              <a:rPr lang="zh-CN" altLang="en-US" sz="2400" b="1"/>
              <a:t> 菲律宾（</a:t>
            </a:r>
            <a:r>
              <a:rPr lang="en-US" altLang="zh-CN" sz="2400" b="1"/>
              <a:t>Philippines</a:t>
            </a:r>
            <a:r>
              <a:rPr lang="zh-CN" altLang="en-US" sz="2400" b="1"/>
              <a:t>）：过生日时，人们在户外点燃彩灯。</a:t>
            </a:r>
          </a:p>
          <a:p>
            <a:pPr algn="l">
              <a:spcBef>
                <a:spcPct val="50000"/>
              </a:spcBef>
            </a:pPr>
            <a:endParaRPr lang="en-US" altLang="zh-CN" sz="24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图片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8077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19" name="WordArt 3"/>
          <p:cNvSpPr>
            <a:spLocks noChangeArrowheads="1" noChangeShapeType="1" noTextEdit="1"/>
          </p:cNvSpPr>
          <p:nvPr/>
        </p:nvSpPr>
        <p:spPr bwMode="auto">
          <a:xfrm>
            <a:off x="685800" y="990600"/>
            <a:ext cx="2705100" cy="7445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Black"/>
              </a:rPr>
              <a:t>Homework</a:t>
            </a:r>
            <a:endParaRPr lang="zh-CN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 Black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62000" y="1905000"/>
            <a:ext cx="73914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Tx/>
              <a:buAutoNum type="arabicPeriod"/>
            </a:pPr>
            <a:r>
              <a:rPr lang="en-US" altLang="zh-CN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Make your own invitation cards to invite your friends to your party.</a:t>
            </a:r>
          </a:p>
          <a:p>
            <a:endParaRPr lang="en-US" altLang="zh-CN" sz="40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zh-CN" sz="4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2. Then write a report.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WordArt 3"/>
          <p:cNvSpPr>
            <a:spLocks noChangeArrowheads="1" noChangeShapeType="1" noTextEdit="1"/>
          </p:cNvSpPr>
          <p:nvPr/>
        </p:nvSpPr>
        <p:spPr bwMode="auto">
          <a:xfrm>
            <a:off x="2209800" y="4648200"/>
            <a:ext cx="5181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6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Good bye!</a:t>
            </a:r>
            <a:endParaRPr lang="zh-CN" altLang="en-US" sz="60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pic>
        <p:nvPicPr>
          <p:cNvPr id="87044" name="Picture 4" descr="d5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045" name="Picture 5" descr="gif1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185261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6" name="WordArt 6"/>
          <p:cNvSpPr>
            <a:spLocks noChangeArrowheads="1" noChangeShapeType="1" noTextEdit="1"/>
          </p:cNvSpPr>
          <p:nvPr/>
        </p:nvSpPr>
        <p:spPr bwMode="auto">
          <a:xfrm>
            <a:off x="2286000" y="3581400"/>
            <a:ext cx="6286500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r>
              <a:rPr lang="en-US" altLang="zh-CN" sz="4400" b="1" i="1" kern="10">
                <a:ln w="254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Thanks for listening!!</a:t>
            </a:r>
            <a:endParaRPr lang="zh-CN" altLang="en-US" sz="4400" b="1" i="1" kern="10"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grpSp>
        <p:nvGrpSpPr>
          <p:cNvPr id="87047" name="Group 7"/>
          <p:cNvGrpSpPr>
            <a:grpSpLocks/>
          </p:cNvGrpSpPr>
          <p:nvPr/>
        </p:nvGrpSpPr>
        <p:grpSpPr bwMode="auto">
          <a:xfrm>
            <a:off x="0" y="228600"/>
            <a:ext cx="9144000" cy="1905000"/>
            <a:chOff x="0" y="576"/>
            <a:chExt cx="5760" cy="1200"/>
          </a:xfrm>
        </p:grpSpPr>
        <p:pic>
          <p:nvPicPr>
            <p:cNvPr id="87048" name="Picture 8" descr="051（致敬）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626" cy="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049" name="Picture 9" descr="052（致敬）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7" y="576"/>
              <a:ext cx="623" cy="1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90a234546c6b14d8b645ae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"/>
            <a:ext cx="4010025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1" name="Picture 3" descr="4648b1da73afcb7132fa1c7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62000"/>
            <a:ext cx="5791200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2" name="Picture 4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066800"/>
            <a:ext cx="41910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3" name="Picture 5" descr="fb0b319b0cf323a5c8eaf47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1000"/>
            <a:ext cx="3856038" cy="577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4" name="Picture 6" descr="4_201001011231101nUf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1000"/>
            <a:ext cx="3846513" cy="581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5" name="Picture 7" descr="d337b938543808d63b87ce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6" name="Picture 8" descr="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4953000" cy="46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1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2"/>
          <p:cNvGrpSpPr>
            <a:grpSpLocks/>
          </p:cNvGrpSpPr>
          <p:nvPr/>
        </p:nvGrpSpPr>
        <p:grpSpPr bwMode="auto">
          <a:xfrm>
            <a:off x="0" y="1219200"/>
            <a:ext cx="9144000" cy="5257800"/>
            <a:chOff x="929" y="624"/>
            <a:chExt cx="3493" cy="1914"/>
          </a:xfrm>
        </p:grpSpPr>
        <p:sp>
          <p:nvSpPr>
            <p:cNvPr id="75779" name="Rectangle 3"/>
            <p:cNvSpPr>
              <a:spLocks noChangeArrowheads="1"/>
            </p:cNvSpPr>
            <p:nvPr/>
          </p:nvSpPr>
          <p:spPr bwMode="auto">
            <a:xfrm>
              <a:off x="974" y="624"/>
              <a:ext cx="3402" cy="1914"/>
            </a:xfrm>
            <a:prstGeom prst="rect">
              <a:avLst/>
            </a:prstGeom>
            <a:solidFill>
              <a:srgbClr val="99CC00">
                <a:alpha val="70000"/>
              </a:srgbClr>
            </a:solidFill>
            <a:ln w="57150" cmpd="thinThick">
              <a:solidFill>
                <a:srgbClr val="008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80" name="Rectangle 4"/>
            <p:cNvSpPr>
              <a:spLocks noChangeArrowheads="1"/>
            </p:cNvSpPr>
            <p:nvPr/>
          </p:nvSpPr>
          <p:spPr bwMode="auto">
            <a:xfrm>
              <a:off x="1008" y="672"/>
              <a:ext cx="3264" cy="1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sz="40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It’s a </a:t>
              </a:r>
              <a:r>
                <a:rPr lang="en-US" altLang="zh-CN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Birthday Party!</a:t>
              </a:r>
            </a:p>
            <a:p>
              <a:pPr algn="l"/>
              <a:r>
                <a:rPr lang="en-US" altLang="zh-CN" sz="40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For whom: </a:t>
              </a:r>
              <a:r>
                <a:rPr lang="en-US" altLang="zh-CN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Alley’s  son, Jason</a:t>
              </a:r>
            </a:p>
            <a:p>
              <a:pPr algn="l"/>
              <a:r>
                <a:rPr lang="en-US" altLang="zh-CN" sz="40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Time: </a:t>
              </a:r>
              <a:r>
                <a:rPr lang="en-US" altLang="zh-CN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Sunday, October 31, </a:t>
              </a:r>
            </a:p>
            <a:p>
              <a:pPr algn="l"/>
              <a:r>
                <a:rPr lang="en-US" altLang="zh-CN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          at twelve</a:t>
              </a:r>
            </a:p>
            <a:p>
              <a:pPr algn="l"/>
              <a:r>
                <a:rPr lang="en-US" altLang="zh-CN" sz="40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Place: </a:t>
              </a:r>
              <a:r>
                <a:rPr lang="en-US" altLang="zh-CN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Alley’s house, Fourth Street</a:t>
              </a:r>
            </a:p>
            <a:p>
              <a:pPr algn="l"/>
              <a:r>
                <a:rPr lang="en-US" altLang="zh-CN" sz="40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Come and have fun!</a:t>
              </a:r>
            </a:p>
          </p:txBody>
        </p:sp>
        <p:pic>
          <p:nvPicPr>
            <p:cNvPr id="75781" name="Picture 5" descr="蛋糕1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672"/>
              <a:ext cx="706" cy="7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782" name="Picture 6" descr="图片1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" y="2288"/>
              <a:ext cx="3493" cy="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783" name="Picture 7" descr="flower154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016"/>
              <a:ext cx="501" cy="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5784" name="Picture 8" descr="图片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576263" y="228600"/>
            <a:ext cx="68913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Task 1 Make invitation cards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3" descr="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990600"/>
            <a:ext cx="49180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388620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 b="1">
                <a:solidFill>
                  <a:srgbClr val="FF33CC"/>
                </a:solidFill>
              </a:rPr>
              <a:t>It’s a Birthday Party!</a:t>
            </a:r>
          </a:p>
          <a:p>
            <a:pPr algn="l"/>
            <a:r>
              <a:rPr lang="en-US" altLang="zh-CN" sz="2800" b="1" i="1"/>
              <a:t>For Whom: Lisa</a:t>
            </a:r>
          </a:p>
          <a:p>
            <a:pPr algn="l"/>
            <a:r>
              <a:rPr lang="en-US" altLang="zh-CN" sz="2800" b="1" i="1"/>
              <a:t>Time: Friday, June 30, </a:t>
            </a:r>
          </a:p>
          <a:p>
            <a:pPr algn="l"/>
            <a:r>
              <a:rPr lang="en-US" altLang="zh-CN" sz="2800" b="1" i="1"/>
              <a:t>          at four-thirty</a:t>
            </a:r>
          </a:p>
          <a:p>
            <a:pPr algn="l"/>
            <a:r>
              <a:rPr lang="en-US" altLang="zh-CN" sz="2800" b="1" i="1"/>
              <a:t>Place: Lisa’s house,</a:t>
            </a:r>
          </a:p>
          <a:p>
            <a:pPr algn="l"/>
            <a:r>
              <a:rPr lang="en-US" altLang="zh-CN" sz="2800" b="1" i="1"/>
              <a:t>          15th Street</a:t>
            </a:r>
          </a:p>
          <a:p>
            <a:pPr algn="l"/>
            <a:r>
              <a:rPr lang="en-US" altLang="zh-CN" sz="2800" b="1">
                <a:solidFill>
                  <a:schemeClr val="accent2"/>
                </a:solidFill>
              </a:rPr>
              <a:t>Come and have fun!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609600" y="6350"/>
            <a:ext cx="8272463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36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Task 2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  Read the </a:t>
            </a:r>
            <a:r>
              <a:rPr lang="en-US" altLang="zh-CN" sz="32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invitation card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algn="l" eaLnBrk="0" hangingPunct="0"/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Then fill in the blanks in the conversation.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4495800" y="1752600"/>
            <a:ext cx="4572000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5000"/>
              </a:lnSpc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Lisa:</a:t>
            </a:r>
            <a:r>
              <a:rPr kumimoji="1" lang="en-US" altLang="zh-CN" sz="3200" b="1">
                <a:latin typeface="Times New Roman" pitchFamily="18" charset="0"/>
              </a:rPr>
              <a:t> Hi, Simon, </a:t>
            </a:r>
          </a:p>
          <a:p>
            <a:pPr algn="l">
              <a:lnSpc>
                <a:spcPct val="135000"/>
              </a:lnSpc>
            </a:pPr>
            <a:r>
              <a:rPr kumimoji="1" lang="en-US" altLang="zh-CN" sz="3200" b="1">
                <a:latin typeface="Times New Roman" pitchFamily="18" charset="0"/>
              </a:rPr>
              <a:t>_____you come to my</a:t>
            </a:r>
          </a:p>
          <a:p>
            <a:pPr algn="l">
              <a:lnSpc>
                <a:spcPct val="135000"/>
              </a:lnSpc>
            </a:pPr>
            <a:r>
              <a:rPr kumimoji="1" lang="en-US" altLang="zh-CN" sz="3200" b="1">
                <a:latin typeface="Times New Roman" pitchFamily="18" charset="0"/>
              </a:rPr>
              <a:t>__________________?</a:t>
            </a:r>
          </a:p>
          <a:p>
            <a:pPr algn="l">
              <a:lnSpc>
                <a:spcPct val="135000"/>
              </a:lnSpc>
            </a:pPr>
            <a:r>
              <a:rPr kumimoji="1" lang="en-US" altLang="zh-CN" sz="3200" b="1">
                <a:solidFill>
                  <a:srgbClr val="800080"/>
                </a:solidFill>
                <a:latin typeface="Times New Roman" pitchFamily="18" charset="0"/>
              </a:rPr>
              <a:t>Simon:</a:t>
            </a:r>
            <a:r>
              <a:rPr kumimoji="1" lang="en-US" altLang="zh-CN" sz="3200" b="1">
                <a:latin typeface="Times New Roman" pitchFamily="18" charset="0"/>
              </a:rPr>
              <a:t> ______ is it?</a:t>
            </a:r>
          </a:p>
          <a:p>
            <a:pPr algn="l">
              <a:lnSpc>
                <a:spcPct val="135000"/>
              </a:lnSpc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Lisa:</a:t>
            </a:r>
            <a:r>
              <a:rPr kumimoji="1" lang="en-US" altLang="zh-CN" sz="3200" b="1">
                <a:latin typeface="Times New Roman" pitchFamily="18" charset="0"/>
              </a:rPr>
              <a:t>It’s_____________________at____________.</a:t>
            </a:r>
          </a:p>
          <a:p>
            <a:pPr algn="l">
              <a:lnSpc>
                <a:spcPct val="135000"/>
              </a:lnSpc>
            </a:pPr>
            <a:r>
              <a:rPr kumimoji="1" lang="en-US" altLang="zh-CN" sz="3200" b="1">
                <a:solidFill>
                  <a:srgbClr val="800080"/>
                </a:solidFill>
                <a:latin typeface="Times New Roman" pitchFamily="18" charset="0"/>
              </a:rPr>
              <a:t>Simon:</a:t>
            </a:r>
            <a:r>
              <a:rPr kumimoji="1" lang="en-US" altLang="zh-CN" sz="3200" b="1">
                <a:latin typeface="Times New Roman" pitchFamily="18" charset="0"/>
              </a:rPr>
              <a:t> Great! I’d love to.</a:t>
            </a: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auto">
          <a:xfrm flipH="1">
            <a:off x="4572000" y="1600200"/>
            <a:ext cx="4495800" cy="5029200"/>
          </a:xfrm>
          <a:prstGeom prst="flowChartPunchedCar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4648200" y="2493963"/>
            <a:ext cx="869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4800600" y="3092450"/>
            <a:ext cx="306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birthday party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5867400" y="3854450"/>
            <a:ext cx="135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When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6324600" y="438785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on Friday ,</a:t>
            </a: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4572000" y="5211763"/>
            <a:ext cx="1828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June 30</a:t>
            </a:r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6400800" y="5105400"/>
            <a:ext cx="229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four-thirty</a:t>
            </a:r>
            <a:endParaRPr kumimoji="1" lang="en-US" altLang="zh-CN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  <p:bldP spid="76808" grpId="0"/>
      <p:bldP spid="76809" grpId="0"/>
      <p:bldP spid="76810" grpId="0"/>
      <p:bldP spid="76811" grpId="0"/>
      <p:bldP spid="768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905000" y="0"/>
            <a:ext cx="4953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kinds of parties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0010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Birthday Party(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生日聚会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Singsing Party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（歌会）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Dancing Party(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舞会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Halloween Party(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万圣节聚会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Christmas Party(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圣诞聚会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New Year’s Party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（新年聚会）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Charity Performance  Party</a:t>
            </a:r>
            <a:r>
              <a:rPr lang="zh-CN" alt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（慈善义演会）</a:t>
            </a:r>
          </a:p>
          <a:p>
            <a:pPr algn="l">
              <a:spcBef>
                <a:spcPct val="50000"/>
              </a:spcBef>
            </a:pP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066800" y="304800"/>
            <a:ext cx="716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B3B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9900FF"/>
                </a:solidFill>
                <a:latin typeface="Comic Sans MS" pitchFamily="66" charset="0"/>
              </a:rPr>
              <a:t>Task 3 Plan a party in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152400" y="3511550"/>
            <a:ext cx="8915400" cy="1822450"/>
            <a:chOff x="96" y="1200"/>
            <a:chExt cx="5616" cy="1148"/>
          </a:xfrm>
        </p:grpSpPr>
        <p:grpSp>
          <p:nvGrpSpPr>
            <p:cNvPr id="79876" name="Group 4"/>
            <p:cNvGrpSpPr>
              <a:grpSpLocks/>
            </p:cNvGrpSpPr>
            <p:nvPr/>
          </p:nvGrpSpPr>
          <p:grpSpPr bwMode="auto">
            <a:xfrm>
              <a:off x="96" y="1200"/>
              <a:ext cx="5616" cy="1148"/>
              <a:chOff x="144" y="3072"/>
              <a:chExt cx="5616" cy="1148"/>
            </a:xfrm>
          </p:grpSpPr>
          <p:sp>
            <p:nvSpPr>
              <p:cNvPr id="79877" name="Rectangle 5"/>
              <p:cNvSpPr>
                <a:spLocks noChangeArrowheads="1"/>
              </p:cNvSpPr>
              <p:nvPr/>
            </p:nvSpPr>
            <p:spPr bwMode="auto">
              <a:xfrm>
                <a:off x="3024" y="3933"/>
                <a:ext cx="2736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pPr>
                  <a:spcBef>
                    <a:spcPct val="20000"/>
                  </a:spcBef>
                </a:pPr>
                <a:endParaRPr lang="zh-CN" altLang="zh-CN" sz="2400"/>
              </a:p>
            </p:txBody>
          </p:sp>
          <p:sp>
            <p:nvSpPr>
              <p:cNvPr id="79878" name="Line 6"/>
              <p:cNvSpPr>
                <a:spLocks noChangeShapeType="1"/>
              </p:cNvSpPr>
              <p:nvPr/>
            </p:nvSpPr>
            <p:spPr bwMode="auto">
              <a:xfrm>
                <a:off x="144" y="3359"/>
                <a:ext cx="5616" cy="0"/>
              </a:xfrm>
              <a:prstGeom prst="line">
                <a:avLst/>
              </a:prstGeom>
              <a:noFill/>
              <a:ln w="38100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79" name="Line 7"/>
              <p:cNvSpPr>
                <a:spLocks noChangeShapeType="1"/>
              </p:cNvSpPr>
              <p:nvPr/>
            </p:nvSpPr>
            <p:spPr bwMode="auto">
              <a:xfrm>
                <a:off x="144" y="3646"/>
                <a:ext cx="5616" cy="0"/>
              </a:xfrm>
              <a:prstGeom prst="line">
                <a:avLst/>
              </a:prstGeom>
              <a:noFill/>
              <a:ln w="38100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80" name="Line 8"/>
              <p:cNvSpPr>
                <a:spLocks noChangeShapeType="1"/>
              </p:cNvSpPr>
              <p:nvPr/>
            </p:nvSpPr>
            <p:spPr bwMode="auto">
              <a:xfrm>
                <a:off x="1392" y="3072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81" name="Line 9"/>
              <p:cNvSpPr>
                <a:spLocks noChangeShapeType="1"/>
              </p:cNvSpPr>
              <p:nvPr/>
            </p:nvSpPr>
            <p:spPr bwMode="auto">
              <a:xfrm>
                <a:off x="3024" y="3072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82" name="Line 10"/>
              <p:cNvSpPr>
                <a:spLocks noChangeShapeType="1"/>
              </p:cNvSpPr>
              <p:nvPr/>
            </p:nvSpPr>
            <p:spPr bwMode="auto">
              <a:xfrm flipV="1">
                <a:off x="144" y="3933"/>
                <a:ext cx="5616" cy="3"/>
              </a:xfrm>
              <a:prstGeom prst="line">
                <a:avLst/>
              </a:prstGeom>
              <a:noFill/>
              <a:ln w="38100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</p:grpSp>
        <p:grpSp>
          <p:nvGrpSpPr>
            <p:cNvPr id="79883" name="Group 11"/>
            <p:cNvGrpSpPr>
              <a:grpSpLocks/>
            </p:cNvGrpSpPr>
            <p:nvPr/>
          </p:nvGrpSpPr>
          <p:grpSpPr bwMode="auto">
            <a:xfrm>
              <a:off x="96" y="1200"/>
              <a:ext cx="5616" cy="864"/>
              <a:chOff x="144" y="3072"/>
              <a:chExt cx="5616" cy="864"/>
            </a:xfrm>
          </p:grpSpPr>
          <p:grpSp>
            <p:nvGrpSpPr>
              <p:cNvPr id="79884" name="Group 12"/>
              <p:cNvGrpSpPr>
                <a:grpSpLocks/>
              </p:cNvGrpSpPr>
              <p:nvPr/>
            </p:nvGrpSpPr>
            <p:grpSpPr bwMode="auto">
              <a:xfrm>
                <a:off x="144" y="3072"/>
                <a:ext cx="5616" cy="861"/>
                <a:chOff x="144" y="3072"/>
                <a:chExt cx="5616" cy="861"/>
              </a:xfrm>
            </p:grpSpPr>
            <p:sp>
              <p:nvSpPr>
                <p:cNvPr id="79885" name="Rectangle 13"/>
                <p:cNvSpPr>
                  <a:spLocks noChangeArrowheads="1"/>
                </p:cNvSpPr>
                <p:nvPr/>
              </p:nvSpPr>
              <p:spPr bwMode="auto">
                <a:xfrm>
                  <a:off x="3024" y="3646"/>
                  <a:ext cx="2736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too much homework </a:t>
                  </a:r>
                </a:p>
              </p:txBody>
            </p:sp>
            <p:sp>
              <p:nvSpPr>
                <p:cNvPr id="79886" name="Rectangle 14"/>
                <p:cNvSpPr>
                  <a:spLocks noChangeArrowheads="1"/>
                </p:cNvSpPr>
                <p:nvPr/>
              </p:nvSpPr>
              <p:spPr bwMode="auto">
                <a:xfrm>
                  <a:off x="1392" y="3646"/>
                  <a:ext cx="1632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   can’t</a:t>
                  </a:r>
                </a:p>
              </p:txBody>
            </p:sp>
            <p:sp>
              <p:nvSpPr>
                <p:cNvPr id="79887" name="Rectangle 15"/>
                <p:cNvSpPr>
                  <a:spLocks noChangeArrowheads="1"/>
                </p:cNvSpPr>
                <p:nvPr/>
              </p:nvSpPr>
              <p:spPr bwMode="auto">
                <a:xfrm>
                  <a:off x="144" y="3646"/>
                  <a:ext cx="1248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 Alan</a:t>
                  </a:r>
                </a:p>
              </p:txBody>
            </p:sp>
            <p:sp>
              <p:nvSpPr>
                <p:cNvPr id="79888" name="Rectangle 16"/>
                <p:cNvSpPr>
                  <a:spLocks noChangeArrowheads="1"/>
                </p:cNvSpPr>
                <p:nvPr/>
              </p:nvSpPr>
              <p:spPr bwMode="auto">
                <a:xfrm>
                  <a:off x="3024" y="3359"/>
                  <a:ext cx="2736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/</a:t>
                  </a:r>
                </a:p>
              </p:txBody>
            </p:sp>
            <p:sp>
              <p:nvSpPr>
                <p:cNvPr id="79889" name="Rectangle 17"/>
                <p:cNvSpPr>
                  <a:spLocks noChangeArrowheads="1"/>
                </p:cNvSpPr>
                <p:nvPr/>
              </p:nvSpPr>
              <p:spPr bwMode="auto">
                <a:xfrm>
                  <a:off x="1392" y="3359"/>
                  <a:ext cx="1632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can</a:t>
                  </a:r>
                </a:p>
              </p:txBody>
            </p:sp>
            <p:sp>
              <p:nvSpPr>
                <p:cNvPr id="79890" name="Rectangle 18"/>
                <p:cNvSpPr>
                  <a:spLocks noChangeArrowheads="1"/>
                </p:cNvSpPr>
                <p:nvPr/>
              </p:nvSpPr>
              <p:spPr bwMode="auto">
                <a:xfrm>
                  <a:off x="144" y="3359"/>
                  <a:ext cx="1248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/>
                    <a:t>Lily</a:t>
                  </a:r>
                </a:p>
              </p:txBody>
            </p:sp>
            <p:sp>
              <p:nvSpPr>
                <p:cNvPr id="79891" name="Rectangle 19"/>
                <p:cNvSpPr>
                  <a:spLocks noChangeArrowheads="1"/>
                </p:cNvSpPr>
                <p:nvPr/>
              </p:nvSpPr>
              <p:spPr bwMode="auto">
                <a:xfrm>
                  <a:off x="3024" y="3072"/>
                  <a:ext cx="2736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 i="1">
                      <a:solidFill>
                        <a:schemeClr val="accent2"/>
                      </a:solidFill>
                    </a:rPr>
                    <a:t>Why</a:t>
                  </a:r>
                </a:p>
              </p:txBody>
            </p:sp>
            <p:sp>
              <p:nvSpPr>
                <p:cNvPr id="79892" name="Rectangle 20"/>
                <p:cNvSpPr>
                  <a:spLocks noChangeArrowheads="1"/>
                </p:cNvSpPr>
                <p:nvPr/>
              </p:nvSpPr>
              <p:spPr bwMode="auto">
                <a:xfrm>
                  <a:off x="1392" y="3072"/>
                  <a:ext cx="1632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 i="1">
                      <a:solidFill>
                        <a:schemeClr val="accent2"/>
                      </a:solidFill>
                    </a:rPr>
                    <a:t>Can/Can’t</a:t>
                  </a:r>
                </a:p>
              </p:txBody>
            </p:sp>
            <p:sp>
              <p:nvSpPr>
                <p:cNvPr id="79893" name="Rectangle 21"/>
                <p:cNvSpPr>
                  <a:spLocks noChangeArrowheads="1"/>
                </p:cNvSpPr>
                <p:nvPr/>
              </p:nvSpPr>
              <p:spPr bwMode="auto">
                <a:xfrm>
                  <a:off x="144" y="3072"/>
                  <a:ext cx="1248" cy="2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 anchorCtr="1"/>
                <a:lstStyle/>
                <a:p>
                  <a:pPr>
                    <a:spcBef>
                      <a:spcPct val="20000"/>
                    </a:spcBef>
                  </a:pPr>
                  <a:r>
                    <a:rPr lang="en-US" altLang="zh-CN" sz="2400" b="1" i="1">
                      <a:solidFill>
                        <a:schemeClr val="accent2"/>
                      </a:solidFill>
                    </a:rPr>
                    <a:t>Name</a:t>
                  </a:r>
                </a:p>
              </p:txBody>
            </p:sp>
          </p:grpSp>
          <p:sp>
            <p:nvSpPr>
              <p:cNvPr id="79894" name="Line 22"/>
              <p:cNvSpPr>
                <a:spLocks noChangeShapeType="1"/>
              </p:cNvSpPr>
              <p:nvPr/>
            </p:nvSpPr>
            <p:spPr bwMode="auto">
              <a:xfrm>
                <a:off x="144" y="3072"/>
                <a:ext cx="5616" cy="0"/>
              </a:xfrm>
              <a:prstGeom prst="line">
                <a:avLst/>
              </a:prstGeom>
              <a:noFill/>
              <a:ln w="57150" cap="sq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95" name="Line 23"/>
              <p:cNvSpPr>
                <a:spLocks noChangeShapeType="1"/>
              </p:cNvSpPr>
              <p:nvPr/>
            </p:nvSpPr>
            <p:spPr bwMode="auto">
              <a:xfrm>
                <a:off x="144" y="3072"/>
                <a:ext cx="0" cy="864"/>
              </a:xfrm>
              <a:prstGeom prst="line">
                <a:avLst/>
              </a:prstGeom>
              <a:noFill/>
              <a:ln w="57150" cap="sq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79896" name="Line 24"/>
              <p:cNvSpPr>
                <a:spLocks noChangeShapeType="1"/>
              </p:cNvSpPr>
              <p:nvPr/>
            </p:nvSpPr>
            <p:spPr bwMode="auto">
              <a:xfrm>
                <a:off x="5760" y="3072"/>
                <a:ext cx="0" cy="864"/>
              </a:xfrm>
              <a:prstGeom prst="line">
                <a:avLst/>
              </a:prstGeom>
              <a:noFill/>
              <a:ln w="57150" cap="sq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</p:grpSp>
      </p:grpSp>
      <p:pic>
        <p:nvPicPr>
          <p:cNvPr id="79897" name="Picture 25" descr="groupwor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152400"/>
            <a:ext cx="1905000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98" name="Rectangle 26"/>
          <p:cNvSpPr>
            <a:spLocks noChangeArrowheads="1"/>
          </p:cNvSpPr>
          <p:nvPr/>
        </p:nvSpPr>
        <p:spPr bwMode="auto">
          <a:xfrm>
            <a:off x="304800" y="1277938"/>
            <a:ext cx="8839200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</a:rPr>
              <a:t>1.Do a survey.</a:t>
            </a:r>
            <a:r>
              <a:rPr lang="en-US" altLang="zh-CN" sz="2800" b="1"/>
              <a:t> </a:t>
            </a:r>
          </a:p>
          <a:p>
            <a:pPr algn="l"/>
            <a:r>
              <a:rPr lang="en-US" altLang="zh-CN" sz="2800" b="1"/>
              <a:t>    Invite your friends to your party.Find out who can come, who can`t come. Fill in the chart and write down the reasons.</a:t>
            </a:r>
          </a:p>
        </p:txBody>
      </p:sp>
      <p:sp>
        <p:nvSpPr>
          <p:cNvPr id="79899" name="Rectangle 27"/>
          <p:cNvSpPr>
            <a:spLocks noChangeArrowheads="1"/>
          </p:cNvSpPr>
          <p:nvPr/>
        </p:nvSpPr>
        <p:spPr bwMode="auto">
          <a:xfrm>
            <a:off x="304800" y="5226050"/>
            <a:ext cx="5651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kumimoji="1" lang="en-US" altLang="zh-CN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2.Give a report.(</a:t>
            </a:r>
            <a:r>
              <a:rPr kumimoji="1" lang="zh-CN" alt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小组汇报</a:t>
            </a:r>
            <a:r>
              <a:rPr kumimoji="1" lang="en-US" altLang="zh-CN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79900" name="Rectangle 28"/>
          <p:cNvSpPr>
            <a:spLocks noChangeArrowheads="1"/>
          </p:cNvSpPr>
          <p:nvPr/>
        </p:nvSpPr>
        <p:spPr bwMode="auto">
          <a:xfrm>
            <a:off x="2063750" y="212725"/>
            <a:ext cx="6238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 i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Task 4</a:t>
            </a:r>
            <a:r>
              <a:rPr lang="en-US" altLang="zh-CN"/>
              <a:t>  </a:t>
            </a:r>
            <a:r>
              <a:rPr lang="en-US" altLang="zh-CN" sz="4000" b="1" i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Survey and report</a:t>
            </a:r>
          </a:p>
        </p:txBody>
      </p:sp>
      <p:sp>
        <p:nvSpPr>
          <p:cNvPr id="79901" name="AutoShape 2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534400" y="6400800"/>
            <a:ext cx="609600" cy="457200"/>
          </a:xfrm>
          <a:prstGeom prst="actionButtonBackPreviou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533400" y="0"/>
            <a:ext cx="2819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altLang="zh-CN" sz="4400" b="1" i="1">
                <a:solidFill>
                  <a:srgbClr val="FF0000"/>
                </a:solidFill>
                <a:latin typeface="Times New Roman" pitchFamily="18" charset="0"/>
              </a:rPr>
              <a:t>Summary: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81000" y="762000"/>
            <a:ext cx="830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 Can you …?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常用于发出邀请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在口语也用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would you like to …? Could you …?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04800" y="1981200"/>
            <a:ext cx="8382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2) Sure , I’d love to .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这是对邀请的肯定回答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表示接受邀请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.Sure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用于口语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相当于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Certainly, of course,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也可用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great, yes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或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OK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来回答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228600" y="4114800"/>
            <a:ext cx="8229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3) Sorry, I can’t.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是对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邀请的否定回答。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Sorry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代替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更加礼貌。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Have to “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不得不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必须”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</a:t>
            </a:r>
            <a:r>
              <a:rPr lang="zh-CN" altLang="en-US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三单用</a:t>
            </a:r>
            <a:r>
              <a:rPr lang="en-US" altLang="zh-CN" sz="32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has to .</a:t>
            </a:r>
          </a:p>
        </p:txBody>
      </p:sp>
      <p:pic>
        <p:nvPicPr>
          <p:cNvPr id="80902" name="Picture 6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43600"/>
            <a:ext cx="1295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3" name="Picture 7" descr="7"/>
          <p:cNvPicPr>
            <a:picLocks noChangeAspect="1" noChangeArrowheads="1" noCrop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8600" y="0"/>
            <a:ext cx="1295400" cy="76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0" grpId="0"/>
      <p:bldP spid="809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7"/>
          <p:cNvPicPr>
            <a:picLocks noChangeAspect="1" noChangeArrowheads="1" noCrop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8600" y="-76200"/>
            <a:ext cx="1295400" cy="76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23" name="Picture 3" descr="03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5984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76200" y="65088"/>
            <a:ext cx="6629400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6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Exercises: </a:t>
            </a:r>
            <a:r>
              <a:rPr kumimoji="1" lang="zh-CN" altLang="en-US" sz="2800" b="1" i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按要求完成句子</a:t>
            </a:r>
            <a:endParaRPr lang="zh-CN" altLang="en-US" sz="2800" b="1" i="1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n-US" altLang="zh-CN" sz="2800" b="1" i="1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833438"/>
            <a:ext cx="96012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2800" b="1"/>
              <a:t>1. She can dance very well.</a:t>
            </a:r>
            <a:r>
              <a:rPr kumimoji="1" lang="zh-CN" altLang="en-US" sz="2800" b="1"/>
              <a:t>（一般疑问句）</a:t>
            </a:r>
          </a:p>
          <a:p>
            <a:pPr algn="l"/>
            <a:r>
              <a:rPr kumimoji="1" lang="zh-CN" altLang="en-US" sz="2800" b="1"/>
              <a:t>    </a:t>
            </a:r>
            <a:r>
              <a:rPr kumimoji="1" lang="en-US" altLang="zh-CN" sz="2800" b="1"/>
              <a:t>______she________ very well?</a:t>
            </a:r>
          </a:p>
          <a:p>
            <a:pPr algn="l"/>
            <a:r>
              <a:rPr kumimoji="1" lang="en-US" altLang="zh-CN" sz="2800" b="1"/>
              <a:t>2. They can go to the concert on Sunday.(</a:t>
            </a:r>
            <a:r>
              <a:rPr kumimoji="1" lang="zh-CN" altLang="en-US" sz="2800" b="1"/>
              <a:t>划线提问）</a:t>
            </a:r>
          </a:p>
          <a:p>
            <a:pPr algn="l"/>
            <a:r>
              <a:rPr kumimoji="1" lang="zh-CN" altLang="en-US" sz="2800" b="1"/>
              <a:t>    </a:t>
            </a:r>
            <a:r>
              <a:rPr kumimoji="1" lang="en-US" altLang="zh-CN" sz="2800" b="1"/>
              <a:t>_______ _______they________on Sunday?</a:t>
            </a:r>
          </a:p>
          <a:p>
            <a:pPr algn="l"/>
            <a:r>
              <a:rPr kumimoji="1" lang="en-US" altLang="zh-CN" sz="2800" b="1"/>
              <a:t>3. Bill has to do homework every day.</a:t>
            </a:r>
          </a:p>
          <a:p>
            <a:pPr algn="l"/>
            <a:r>
              <a:rPr kumimoji="1" lang="en-US" altLang="zh-CN" sz="2800" b="1"/>
              <a:t>(</a:t>
            </a:r>
            <a:r>
              <a:rPr kumimoji="1" lang="zh-CN" altLang="en-US" sz="2800" b="1"/>
              <a:t>否</a:t>
            </a:r>
            <a:r>
              <a:rPr kumimoji="1" lang="en-US" altLang="zh-CN" sz="2800" b="1"/>
              <a:t>)Bill</a:t>
            </a:r>
            <a:r>
              <a:rPr kumimoji="1" lang="en-US" altLang="zh-CN" sz="2800" b="1" u="sng"/>
              <a:t>________</a:t>
            </a:r>
            <a:r>
              <a:rPr kumimoji="1" lang="en-US" altLang="zh-CN" sz="2800" b="1"/>
              <a:t> ______to do homework every day.</a:t>
            </a:r>
          </a:p>
          <a:p>
            <a:pPr algn="l"/>
            <a:r>
              <a:rPr kumimoji="1" lang="en-US" altLang="zh-CN" sz="2800" b="1"/>
              <a:t>(</a:t>
            </a:r>
            <a:r>
              <a:rPr kumimoji="1" lang="zh-CN" altLang="en-US" sz="2800" b="1"/>
              <a:t>问</a:t>
            </a:r>
            <a:r>
              <a:rPr kumimoji="1" lang="en-US" altLang="zh-CN" sz="2800" b="1"/>
              <a:t>)_______Bill_______to do homework every day?</a:t>
            </a:r>
          </a:p>
          <a:p>
            <a:pPr algn="l"/>
            <a:r>
              <a:rPr kumimoji="1" lang="en-US" altLang="zh-CN" sz="2800" b="1"/>
              <a:t>4. Thanks for asking.(</a:t>
            </a:r>
            <a:r>
              <a:rPr kumimoji="1" lang="zh-CN" altLang="en-US" sz="2800" b="1"/>
              <a:t>同义句</a:t>
            </a:r>
            <a:r>
              <a:rPr kumimoji="1" lang="en-US" altLang="zh-CN" sz="2800" b="1"/>
              <a:t>)</a:t>
            </a:r>
          </a:p>
          <a:p>
            <a:pPr algn="l"/>
            <a:r>
              <a:rPr kumimoji="1" lang="en-US" altLang="zh-CN" sz="2800" b="1"/>
              <a:t>    Thanks for_______ ________.</a:t>
            </a:r>
          </a:p>
          <a:p>
            <a:pPr algn="l"/>
            <a:r>
              <a:rPr kumimoji="1" lang="en-US" altLang="zh-CN" sz="2800" b="1"/>
              <a:t>5. Can you come to my house tomorrow?(</a:t>
            </a:r>
            <a:r>
              <a:rPr kumimoji="1" lang="zh-CN" altLang="en-US" sz="2800" b="1"/>
              <a:t>肯定回答）</a:t>
            </a:r>
          </a:p>
          <a:p>
            <a:pPr algn="l"/>
            <a:r>
              <a:rPr kumimoji="1" lang="zh-CN" altLang="en-US" sz="2800" b="1"/>
              <a:t>    </a:t>
            </a:r>
            <a:r>
              <a:rPr kumimoji="1" lang="en-US" altLang="zh-CN" sz="2800" b="1"/>
              <a:t>Sure, ___________.</a:t>
            </a:r>
          </a:p>
          <a:p>
            <a:pPr algn="l"/>
            <a:r>
              <a:rPr kumimoji="1" lang="en-US" altLang="zh-CN" sz="2800" b="1"/>
              <a:t>6. </a:t>
            </a:r>
            <a:r>
              <a:rPr kumimoji="1" lang="zh-CN" altLang="en-US" sz="2800" b="1"/>
              <a:t>这个星期天能和我们一起去听音乐会吗？</a:t>
            </a:r>
            <a:r>
              <a:rPr kumimoji="1" lang="en-US" altLang="zh-CN" sz="2800" b="1"/>
              <a:t>(</a:t>
            </a:r>
            <a:r>
              <a:rPr kumimoji="1" lang="zh-CN" altLang="en-US" sz="2800" b="1"/>
              <a:t>译句</a:t>
            </a:r>
            <a:r>
              <a:rPr kumimoji="1" lang="en-US" altLang="zh-CN" sz="2800" b="1"/>
              <a:t>)</a:t>
            </a:r>
          </a:p>
          <a:p>
            <a:pPr algn="l"/>
            <a:r>
              <a:rPr kumimoji="1" lang="en-US" altLang="zh-CN" sz="2800" b="1"/>
              <a:t> ______ you________________with us this Sunday?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609600" y="1262063"/>
            <a:ext cx="857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2438400" y="1233488"/>
            <a:ext cx="129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dance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057400" y="17526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1"/>
              <a:t>_________________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2209800" y="2147888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609600" y="21478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4572000" y="2133600"/>
            <a:ext cx="76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</a:t>
            </a: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1219200" y="29860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doesn’t</a:t>
            </a:r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2971800" y="29860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have</a:t>
            </a: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838200" y="3443288"/>
            <a:ext cx="129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Does</a:t>
            </a:r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2743200" y="34432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have</a:t>
            </a:r>
          </a:p>
        </p:txBody>
      </p:sp>
      <p:sp>
        <p:nvSpPr>
          <p:cNvPr id="81936" name="Text Box 16"/>
          <p:cNvSpPr txBox="1">
            <a:spLocks noChangeArrowheads="1"/>
          </p:cNvSpPr>
          <p:nvPr/>
        </p:nvSpPr>
        <p:spPr bwMode="auto">
          <a:xfrm>
            <a:off x="2362200" y="4205288"/>
            <a:ext cx="137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</a:t>
            </a:r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3657600" y="4205288"/>
            <a:ext cx="2057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invitation</a:t>
            </a:r>
          </a:p>
        </p:txBody>
      </p:sp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1676400" y="5043488"/>
            <a:ext cx="213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I’d love to</a:t>
            </a:r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381000" y="5957888"/>
            <a:ext cx="1066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057400" y="5957888"/>
            <a:ext cx="3200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go to the concert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/>
      <p:bldP spid="81927" grpId="0"/>
      <p:bldP spid="81929" grpId="0"/>
      <p:bldP spid="81930" grpId="0"/>
      <p:bldP spid="81931" grpId="0"/>
      <p:bldP spid="81932" grpId="0"/>
      <p:bldP spid="81933" grpId="0"/>
      <p:bldP spid="81934" grpId="0"/>
      <p:bldP spid="81935" grpId="0"/>
      <p:bldP spid="81936" grpId="0"/>
      <p:bldP spid="81937" grpId="0"/>
      <p:bldP spid="81938" grpId="0"/>
      <p:bldP spid="81939" grpId="0"/>
      <p:bldP spid="81940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675</Words>
  <Application>Microsoft Office PowerPoint</Application>
  <PresentationFormat>全屏显示(4:3)</PresentationFormat>
  <Paragraphs>101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Times New Roman</vt:lpstr>
      <vt:lpstr>Comic Sans MS</vt:lpstr>
      <vt:lpstr>华文彩云</vt:lpstr>
      <vt:lpstr>隶书</vt:lpstr>
      <vt:lpstr>Monotype Corsiva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2015-08-12T06:49:48Z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